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1" r:id="rId4"/>
    <p:sldId id="265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5965-770B-4927-9BD7-0FEBF55CD035}" type="datetimeFigureOut">
              <a:rPr lang="es-ES" smtClean="0"/>
              <a:pPr/>
              <a:t>21/06/2018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AB34-A0AD-4087-AADA-AA789CCA673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5965-770B-4927-9BD7-0FEBF55CD035}" type="datetimeFigureOut">
              <a:rPr lang="es-ES" smtClean="0"/>
              <a:pPr/>
              <a:t>21/06/2018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AB34-A0AD-4087-AADA-AA789CCA673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5965-770B-4927-9BD7-0FEBF55CD035}" type="datetimeFigureOut">
              <a:rPr lang="es-ES" smtClean="0"/>
              <a:pPr/>
              <a:t>21/06/2018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AB34-A0AD-4087-AADA-AA789CCA673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5965-770B-4927-9BD7-0FEBF55CD035}" type="datetimeFigureOut">
              <a:rPr lang="es-ES" smtClean="0"/>
              <a:pPr/>
              <a:t>21/06/2018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AB34-A0AD-4087-AADA-AA789CCA673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5965-770B-4927-9BD7-0FEBF55CD035}" type="datetimeFigureOut">
              <a:rPr lang="es-ES" smtClean="0"/>
              <a:pPr/>
              <a:t>21/06/2018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AB34-A0AD-4087-AADA-AA789CCA673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5965-770B-4927-9BD7-0FEBF55CD035}" type="datetimeFigureOut">
              <a:rPr lang="es-ES" smtClean="0"/>
              <a:pPr/>
              <a:t>21/06/2018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AB34-A0AD-4087-AADA-AA789CCA673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5965-770B-4927-9BD7-0FEBF55CD035}" type="datetimeFigureOut">
              <a:rPr lang="es-ES" smtClean="0"/>
              <a:pPr/>
              <a:t>21/06/2018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AB34-A0AD-4087-AADA-AA789CCA673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5965-770B-4927-9BD7-0FEBF55CD035}" type="datetimeFigureOut">
              <a:rPr lang="es-ES" smtClean="0"/>
              <a:pPr/>
              <a:t>21/06/2018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AB34-A0AD-4087-AADA-AA789CCA673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5965-770B-4927-9BD7-0FEBF55CD035}" type="datetimeFigureOut">
              <a:rPr lang="es-ES" smtClean="0"/>
              <a:pPr/>
              <a:t>21/06/2018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AB34-A0AD-4087-AADA-AA789CCA673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5965-770B-4927-9BD7-0FEBF55CD035}" type="datetimeFigureOut">
              <a:rPr lang="es-ES" smtClean="0"/>
              <a:pPr/>
              <a:t>21/06/2018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AB34-A0AD-4087-AADA-AA789CCA673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5965-770B-4927-9BD7-0FEBF55CD035}" type="datetimeFigureOut">
              <a:rPr lang="es-ES" smtClean="0"/>
              <a:pPr/>
              <a:t>21/06/2018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AB34-A0AD-4087-AADA-AA789CCA673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5965-770B-4927-9BD7-0FEBF55CD035}" type="datetimeFigureOut">
              <a:rPr lang="es-ES" smtClean="0"/>
              <a:pPr/>
              <a:t>21/06/2018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4AB34-A0AD-4087-AADA-AA789CCA673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erviciouniversidad.es/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cubierta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755576" y="5085184"/>
            <a:ext cx="7772400" cy="1470025"/>
          </a:xfrm>
        </p:spPr>
        <p:txBody>
          <a:bodyPr>
            <a:normAutofit/>
          </a:bodyPr>
          <a:lstStyle/>
          <a:p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Plataforma de </a:t>
            </a:r>
            <a:r>
              <a:rPr lang="es-E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l’alumne</a:t>
            </a:r>
            <a:endParaRPr lang="es-E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95536" y="1556792"/>
            <a:ext cx="4464496" cy="144016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ca-ES" sz="1600" dirty="0"/>
              <a:t>Perquè l'alumne pugui realitzar la seva comanda haurà de visitar la pàgina web </a:t>
            </a:r>
          </a:p>
          <a:p>
            <a:pPr algn="r"/>
            <a:r>
              <a:rPr lang="ca-ES" sz="1600" dirty="0">
                <a:hlinkClick r:id="rId2"/>
              </a:rPr>
              <a:t>http://www.serviciouniversidad.es</a:t>
            </a:r>
            <a:r>
              <a:rPr lang="ca-ES" sz="1600" dirty="0"/>
              <a:t>.</a:t>
            </a:r>
          </a:p>
          <a:p>
            <a:r>
              <a:rPr lang="ca-ES" sz="1600" dirty="0"/>
              <a:t>A continuació us apareixerà una finestra on s'ha de triar l'opció </a:t>
            </a:r>
            <a:r>
              <a:rPr lang="ca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Centros de </a:t>
            </a:r>
            <a:r>
              <a:rPr lang="ca-E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enseñanza</a:t>
            </a:r>
            <a:r>
              <a:rPr lang="ca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= compra de </a:t>
            </a:r>
            <a:r>
              <a:rPr lang="ca-E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libros</a:t>
            </a:r>
            <a:r>
              <a:rPr lang="ca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ca-E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Alumnos</a:t>
            </a:r>
            <a:endParaRPr lang="ca-E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ca-ES" sz="1600" dirty="0"/>
          </a:p>
        </p:txBody>
      </p:sp>
      <p:sp>
        <p:nvSpPr>
          <p:cNvPr id="6" name="3 Marcador de texto"/>
          <p:cNvSpPr txBox="1">
            <a:spLocks/>
          </p:cNvSpPr>
          <p:nvPr/>
        </p:nvSpPr>
        <p:spPr>
          <a:xfrm>
            <a:off x="4211960" y="3356992"/>
            <a:ext cx="4392488" cy="912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ca-ES" sz="1600" dirty="0"/>
              <a:t>En la següent finestra haureu d'introduir el codi </a:t>
            </a:r>
            <a:r>
              <a:rPr lang="ca-ES" sz="1600" b="1" dirty="0" smtClean="0">
                <a:solidFill>
                  <a:srgbClr val="FF0000"/>
                </a:solidFill>
              </a:rPr>
              <a:t>batxilleratgoya2018</a:t>
            </a:r>
            <a:r>
              <a:rPr lang="ca-ES" sz="1600" dirty="0" smtClean="0"/>
              <a:t> </a:t>
            </a:r>
            <a:r>
              <a:rPr lang="ca-ES" sz="1600" dirty="0"/>
              <a:t>i clicar </a:t>
            </a:r>
            <a:r>
              <a:rPr lang="ca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Entrada</a:t>
            </a:r>
          </a:p>
        </p:txBody>
      </p:sp>
      <p:sp>
        <p:nvSpPr>
          <p:cNvPr id="9" name="3 Marcador de texto"/>
          <p:cNvSpPr txBox="1">
            <a:spLocks/>
          </p:cNvSpPr>
          <p:nvPr/>
        </p:nvSpPr>
        <p:spPr>
          <a:xfrm>
            <a:off x="395536" y="5013176"/>
            <a:ext cx="4752528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ca-ES" sz="1400" dirty="0"/>
              <a:t>A continuació, l'alumne ha d'introduir les seves dades d'identificació i el curs que va a realitzar.</a:t>
            </a:r>
          </a:p>
          <a:p>
            <a:pPr algn="r"/>
            <a:r>
              <a:rPr lang="ca-ES" sz="1400" dirty="0"/>
              <a:t>ÉS MOLT IMPORTANT que l'alumne seleccioni el CURS QUE FARÀ, no el curs que està cursant ja que està comprant llibres per al curs següent</a:t>
            </a:r>
            <a:r>
              <a:rPr lang="es-ES" sz="1400" dirty="0"/>
              <a:t>.</a:t>
            </a:r>
          </a:p>
        </p:txBody>
      </p:sp>
      <p:cxnSp>
        <p:nvCxnSpPr>
          <p:cNvPr id="12" name="11 Conector angular"/>
          <p:cNvCxnSpPr/>
          <p:nvPr/>
        </p:nvCxnSpPr>
        <p:spPr>
          <a:xfrm flipH="1">
            <a:off x="4211960" y="4149080"/>
            <a:ext cx="648072" cy="3600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angular"/>
          <p:cNvCxnSpPr/>
          <p:nvPr/>
        </p:nvCxnSpPr>
        <p:spPr>
          <a:xfrm>
            <a:off x="4355976" y="6237312"/>
            <a:ext cx="648072" cy="3600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467544" y="62068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</a:t>
            </a:r>
            <a:endParaRPr lang="es-ES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4283968" y="299695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17 Imagen" descr="foto_diapo_2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068960"/>
            <a:ext cx="3709710" cy="1741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18 Imagen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8064" y="4293096"/>
            <a:ext cx="3240360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536" y="1290067"/>
            <a:ext cx="389572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203848" y="1628800"/>
            <a:ext cx="5472608" cy="1296144"/>
          </a:xfrm>
        </p:spPr>
        <p:txBody>
          <a:bodyPr>
            <a:normAutofit fontScale="92500" lnSpcReduction="10000"/>
          </a:bodyPr>
          <a:lstStyle/>
          <a:p>
            <a:r>
              <a:rPr lang="ca-ES" dirty="0"/>
              <a:t>A continuació, el sistema li mostrarà tots els llibres que pot adquirir per al curs escollit. (RECORDEU: EL CURS ÉS EL CURS DE L'ANY SEGÜENT). L'alumne seleccionarà aquells llibres que desitgi.</a:t>
            </a:r>
          </a:p>
          <a:p>
            <a:r>
              <a:rPr lang="ca-ES" dirty="0"/>
              <a:t>- La pàgina calcularà automàticament els imports.</a:t>
            </a:r>
          </a:p>
          <a:p>
            <a:r>
              <a:rPr lang="ca-ES" dirty="0"/>
              <a:t>- El sistema us mostrarà el lloc de lliurament.</a:t>
            </a:r>
          </a:p>
          <a:p>
            <a:r>
              <a:rPr lang="ca-ES" dirty="0"/>
              <a:t>- El sistema també mostrarà la data de lliurament de la comanda.</a:t>
            </a:r>
          </a:p>
        </p:txBody>
      </p:sp>
      <p:cxnSp>
        <p:nvCxnSpPr>
          <p:cNvPr id="6" name="5 Conector angular"/>
          <p:cNvCxnSpPr/>
          <p:nvPr/>
        </p:nvCxnSpPr>
        <p:spPr>
          <a:xfrm flipH="1">
            <a:off x="3203848" y="2996952"/>
            <a:ext cx="648072" cy="3600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3 Marcador de texto"/>
          <p:cNvSpPr txBox="1">
            <a:spLocks/>
          </p:cNvSpPr>
          <p:nvPr/>
        </p:nvSpPr>
        <p:spPr>
          <a:xfrm>
            <a:off x="179512" y="3717032"/>
            <a:ext cx="5486400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r"/>
            <a:r>
              <a:rPr lang="ca-ES" sz="1400" dirty="0"/>
              <a:t>A continuació sortirà una finestra d'avís perquè l'alumne verifiqui que els llibres seleccionats són correctes.</a:t>
            </a:r>
          </a:p>
          <a:p>
            <a:pPr algn="r"/>
            <a:r>
              <a:rPr lang="ca-ES" sz="1400" dirty="0"/>
              <a:t>L'alumne pot modificar les seves dades de contacte seleccionant el botó de "</a:t>
            </a:r>
            <a:r>
              <a:rPr lang="ca-E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Modificar dades alumne</a:t>
            </a:r>
            <a:r>
              <a:rPr lang="ca-ES" sz="1400" dirty="0"/>
              <a:t>" i pot modificar els llibres desitjats seleccionant el botó de "</a:t>
            </a:r>
            <a:r>
              <a:rPr lang="ca-E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Modificar llibres</a:t>
            </a:r>
            <a:r>
              <a:rPr lang="es-ES" sz="1400" dirty="0"/>
              <a:t>"</a:t>
            </a:r>
          </a:p>
          <a:p>
            <a:pPr algn="r"/>
            <a:endParaRPr lang="es-ES" sz="1400" dirty="0"/>
          </a:p>
        </p:txBody>
      </p:sp>
      <p:cxnSp>
        <p:nvCxnSpPr>
          <p:cNvPr id="9" name="8 Conector angular"/>
          <p:cNvCxnSpPr/>
          <p:nvPr/>
        </p:nvCxnSpPr>
        <p:spPr>
          <a:xfrm>
            <a:off x="5076056" y="4653136"/>
            <a:ext cx="648072" cy="3600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3 Marcador de texto"/>
          <p:cNvSpPr txBox="1">
            <a:spLocks/>
          </p:cNvSpPr>
          <p:nvPr/>
        </p:nvSpPr>
        <p:spPr>
          <a:xfrm>
            <a:off x="5220072" y="5301208"/>
            <a:ext cx="3600400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ca-ES" sz="1400" dirty="0"/>
              <a:t>Si les dades són correctes, cal clicar a</a:t>
            </a:r>
          </a:p>
          <a:p>
            <a:pPr lvl="0">
              <a:spcBef>
                <a:spcPct val="20000"/>
              </a:spcBef>
              <a:defRPr/>
            </a:pPr>
            <a:r>
              <a:rPr lang="ca-ES" sz="1400" dirty="0"/>
              <a:t>"</a:t>
            </a:r>
            <a:r>
              <a:rPr lang="ca-E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Confirmar comanda»</a:t>
            </a:r>
            <a:r>
              <a:rPr lang="ca-ES" sz="1400" dirty="0"/>
              <a:t>. ÉS FONAMENTAL que l'alumne confirmi la comanda ja que en cas contrari no es tramitarà i és com si no ho hagués efectuat.</a:t>
            </a:r>
          </a:p>
        </p:txBody>
      </p:sp>
      <p:cxnSp>
        <p:nvCxnSpPr>
          <p:cNvPr id="12" name="11 Conector angular"/>
          <p:cNvCxnSpPr/>
          <p:nvPr/>
        </p:nvCxnSpPr>
        <p:spPr>
          <a:xfrm flipH="1">
            <a:off x="5076056" y="6021288"/>
            <a:ext cx="648072" cy="3600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467544" y="620688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E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selecció</a:t>
            </a:r>
            <a:r>
              <a:rPr lang="es-E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dels</a:t>
            </a:r>
            <a:r>
              <a:rPr lang="es-E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libres</a:t>
            </a:r>
          </a:p>
        </p:txBody>
      </p:sp>
      <p:pic>
        <p:nvPicPr>
          <p:cNvPr id="15" name="14 Imagen" descr="foto_diapo_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2774130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15 Imagen" descr="foto_diapo_5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924944"/>
            <a:ext cx="2924787" cy="22486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16 Imagen" descr="foto_diapo_6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6258" y="4725144"/>
            <a:ext cx="3145782" cy="1988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>
          <a:xfrm>
            <a:off x="251520" y="3212976"/>
            <a:ext cx="8352928" cy="792088"/>
          </a:xfrm>
        </p:spPr>
        <p:txBody>
          <a:bodyPr>
            <a:normAutofit/>
          </a:bodyPr>
          <a:lstStyle/>
          <a:p>
            <a:pPr algn="ctr"/>
            <a:r>
              <a:rPr lang="ca-ES" dirty="0"/>
              <a:t>Si la seva comanda té forma de pagament "</a:t>
            </a:r>
            <a:r>
              <a:rPr lang="ca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 passarel·la bancària</a:t>
            </a:r>
            <a:r>
              <a:rPr lang="ca-ES" dirty="0"/>
              <a:t>" llavors se li mostrarà una pàgina web on es pot veure el codi de la seva compra, l'import de la seva compra i un botó que li enviarà a la passarel·la bancària del nostre banc on s'ha de fer el pagament de la comanda. La pàgina web de pagament està en un entorn segur.</a:t>
            </a:r>
          </a:p>
        </p:txBody>
      </p:sp>
      <p:sp>
        <p:nvSpPr>
          <p:cNvPr id="9" name="3 Marcador de texto"/>
          <p:cNvSpPr txBox="1">
            <a:spLocks/>
          </p:cNvSpPr>
          <p:nvPr/>
        </p:nvSpPr>
        <p:spPr>
          <a:xfrm>
            <a:off x="3556992" y="4437112"/>
            <a:ext cx="4903440" cy="12961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ca-ES" sz="1400" dirty="0"/>
              <a:t>Quan finalitzi el pagament, és MOLT IMPORTANT que seleccioneu el botó "</a:t>
            </a:r>
            <a:r>
              <a:rPr lang="ca-E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Continuar</a:t>
            </a:r>
            <a:r>
              <a:rPr lang="ca-ES" sz="1400" dirty="0"/>
              <a:t>" i no tanqui la pàgina web de la nostra entitat bancària. En seleccionar el botó "</a:t>
            </a:r>
            <a:r>
              <a:rPr lang="ca-E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Continuar</a:t>
            </a:r>
            <a:r>
              <a:rPr lang="ca-ES" sz="1400" dirty="0"/>
              <a:t>" la plataforma bancària li redirigirà de nou a la plataforma de compra del llibre i veureu la pantalla resum perquè pugui imprimir com a comprovant.</a:t>
            </a:r>
            <a:endParaRPr kumimoji="0" lang="ca-ES" sz="14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cxnSp>
        <p:nvCxnSpPr>
          <p:cNvPr id="11" name="10 Conector angular"/>
          <p:cNvCxnSpPr/>
          <p:nvPr/>
        </p:nvCxnSpPr>
        <p:spPr>
          <a:xfrm flipH="1">
            <a:off x="3635896" y="5733256"/>
            <a:ext cx="648072" cy="3600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467544" y="62068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Pagament</a:t>
            </a:r>
            <a:endParaRPr lang="es-ES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12 Imagen" descr="foto_diapo_7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3399646" cy="14646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13 Imagen" descr="foto_diapo_8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484784"/>
            <a:ext cx="3183622" cy="1555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14 Imagen" descr="foto_diapo_9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365104"/>
            <a:ext cx="3080592" cy="1715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385</Words>
  <Application>Microsoft Office PowerPoint</Application>
  <PresentationFormat>Presentación en pantalla (4:3)</PresentationFormat>
  <Paragraphs>20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Plataforma de l’alumne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del centro (AMPA)</dc:title>
  <dc:creator>Jose Manuel Sastre Vidal</dc:creator>
  <cp:lastModifiedBy>Dani Reyes</cp:lastModifiedBy>
  <cp:revision>30</cp:revision>
  <dcterms:created xsi:type="dcterms:W3CDTF">2013-05-21T19:23:55Z</dcterms:created>
  <dcterms:modified xsi:type="dcterms:W3CDTF">2018-06-21T10:28:28Z</dcterms:modified>
</cp:coreProperties>
</file>